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62" autoAdjust="0"/>
  </p:normalViewPr>
  <p:slideViewPr>
    <p:cSldViewPr>
      <p:cViewPr varScale="1">
        <p:scale>
          <a:sx n="96" d="100"/>
          <a:sy n="96" d="100"/>
        </p:scale>
        <p:origin x="111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133E6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133E6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8528" y="1703475"/>
            <a:ext cx="4526280" cy="3498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133E6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47720" y="1703476"/>
            <a:ext cx="4679315" cy="3437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133E6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133E6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9811"/>
            <a:ext cx="12191999" cy="68381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90358" y="2248066"/>
            <a:ext cx="9411283" cy="1415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133E6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509658" y="2819400"/>
            <a:ext cx="7192617" cy="2572114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75895" marR="110489" algn="ctr">
              <a:lnSpc>
                <a:spcPts val="6480"/>
              </a:lnSpc>
              <a:spcBef>
                <a:spcPts val="915"/>
              </a:spcBef>
            </a:pPr>
            <a:r>
              <a:rPr spc="-5" dirty="0">
                <a:solidFill>
                  <a:srgbClr val="00457B"/>
                </a:solidFill>
              </a:rPr>
              <a:t>202</a:t>
            </a:r>
            <a:r>
              <a:rPr lang="en-US" spc="-5" dirty="0">
                <a:solidFill>
                  <a:srgbClr val="00457B"/>
                </a:solidFill>
              </a:rPr>
              <a:t>3</a:t>
            </a:r>
            <a:r>
              <a:rPr spc="-5" dirty="0">
                <a:solidFill>
                  <a:srgbClr val="00457B"/>
                </a:solidFill>
              </a:rPr>
              <a:t> </a:t>
            </a:r>
            <a:br>
              <a:rPr lang="en-US" spc="-5" dirty="0">
                <a:solidFill>
                  <a:srgbClr val="00457B"/>
                </a:solidFill>
              </a:rPr>
            </a:br>
            <a:r>
              <a:rPr spc="-70" dirty="0">
                <a:solidFill>
                  <a:srgbClr val="00457B"/>
                </a:solidFill>
              </a:rPr>
              <a:t>DIGITAL  </a:t>
            </a:r>
            <a:r>
              <a:rPr spc="-45" dirty="0">
                <a:solidFill>
                  <a:srgbClr val="00457B"/>
                </a:solidFill>
              </a:rPr>
              <a:t>C</a:t>
            </a:r>
            <a:r>
              <a:rPr spc="-5" dirty="0">
                <a:solidFill>
                  <a:srgbClr val="00457B"/>
                </a:solidFill>
              </a:rPr>
              <a:t>OOPE</a:t>
            </a:r>
            <a:r>
              <a:rPr dirty="0">
                <a:solidFill>
                  <a:srgbClr val="00457B"/>
                </a:solidFill>
              </a:rPr>
              <a:t>R</a:t>
            </a:r>
            <a:r>
              <a:rPr spc="-470" dirty="0">
                <a:solidFill>
                  <a:srgbClr val="00457B"/>
                </a:solidFill>
              </a:rPr>
              <a:t>A</a:t>
            </a:r>
            <a:r>
              <a:rPr spc="5" dirty="0">
                <a:solidFill>
                  <a:srgbClr val="00457B"/>
                </a:solidFill>
              </a:rPr>
              <a:t>T</a:t>
            </a:r>
            <a:r>
              <a:rPr spc="-5" dirty="0">
                <a:solidFill>
                  <a:srgbClr val="00457B"/>
                </a:solidFill>
              </a:rPr>
              <a:t>I</a:t>
            </a:r>
            <a:r>
              <a:rPr dirty="0">
                <a:solidFill>
                  <a:srgbClr val="00457B"/>
                </a:solidFill>
              </a:rPr>
              <a:t>VE</a:t>
            </a:r>
            <a:br>
              <a:rPr lang="en-US" dirty="0">
                <a:solidFill>
                  <a:srgbClr val="00457B"/>
                </a:solidFill>
              </a:rPr>
            </a:br>
            <a:r>
              <a:rPr lang="en-US" dirty="0">
                <a:solidFill>
                  <a:srgbClr val="00457B"/>
                </a:solidFill>
              </a:rPr>
              <a:t>MARKETING PROGRAM </a:t>
            </a:r>
            <a:endParaRPr sz="6000" dirty="0"/>
          </a:p>
        </p:txBody>
      </p:sp>
      <p:sp>
        <p:nvSpPr>
          <p:cNvPr id="6" name="object 6"/>
          <p:cNvSpPr/>
          <p:nvPr/>
        </p:nvSpPr>
        <p:spPr>
          <a:xfrm>
            <a:off x="721715" y="457200"/>
            <a:ext cx="4729873" cy="1501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 descr="A picture containing water, tree, nature, shore&#10;&#10;Description automatically generated">
            <a:extLst>
              <a:ext uri="{FF2B5EF4-FFF2-40B4-BE49-F238E27FC236}">
                <a16:creationId xmlns:a16="http://schemas.microsoft.com/office/drawing/2014/main" id="{355A6F51-4EE2-448F-CBA1-90A8953DB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407" y="0"/>
            <a:ext cx="660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35931" y="6358571"/>
            <a:ext cx="24923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33E6A"/>
                </a:solidFill>
                <a:latin typeface="Calibri"/>
                <a:cs typeface="Calibri"/>
              </a:rPr>
              <a:t>Oneida </a:t>
            </a:r>
            <a:r>
              <a:rPr sz="2000" b="1" spc="-5" dirty="0">
                <a:solidFill>
                  <a:srgbClr val="133E6A"/>
                </a:solidFill>
                <a:latin typeface="Calibri"/>
                <a:cs typeface="Calibri"/>
              </a:rPr>
              <a:t>County</a:t>
            </a:r>
            <a:r>
              <a:rPr sz="2000" b="1" spc="-90" dirty="0">
                <a:solidFill>
                  <a:srgbClr val="133E6A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133E6A"/>
                </a:solidFill>
                <a:latin typeface="Calibri"/>
                <a:cs typeface="Calibri"/>
              </a:rPr>
              <a:t>Tourism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149850" cy="6858000"/>
          </a:xfrm>
          <a:custGeom>
            <a:avLst/>
            <a:gdLst/>
            <a:ahLst/>
            <a:cxnLst/>
            <a:rect l="l" t="t" r="r" b="b"/>
            <a:pathLst>
              <a:path w="5149850" h="6858000">
                <a:moveTo>
                  <a:pt x="0" y="6858000"/>
                </a:moveTo>
                <a:lnTo>
                  <a:pt x="5149596" y="6858000"/>
                </a:lnTo>
                <a:lnTo>
                  <a:pt x="514959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8837" y="1713738"/>
            <a:ext cx="3932554" cy="0"/>
          </a:xfrm>
          <a:custGeom>
            <a:avLst/>
            <a:gdLst/>
            <a:ahLst/>
            <a:cxnLst/>
            <a:rect l="l" t="t" r="r" b="b"/>
            <a:pathLst>
              <a:path w="3932554">
                <a:moveTo>
                  <a:pt x="0" y="0"/>
                </a:moveTo>
                <a:lnTo>
                  <a:pt x="3932237" y="0"/>
                </a:lnTo>
              </a:path>
            </a:pathLst>
          </a:custGeom>
          <a:ln w="38100">
            <a:solidFill>
              <a:srgbClr val="7E8F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5938" y="1004651"/>
            <a:ext cx="35369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5" dirty="0"/>
              <a:t>WHAT’S </a:t>
            </a:r>
            <a:r>
              <a:rPr sz="2800" spc="-5" dirty="0"/>
              <a:t>IN IT </a:t>
            </a:r>
            <a:r>
              <a:rPr sz="2800" spc="-10" dirty="0"/>
              <a:t>FOR</a:t>
            </a:r>
            <a:r>
              <a:rPr sz="2800" spc="10" dirty="0"/>
              <a:t> </a:t>
            </a:r>
            <a:r>
              <a:rPr sz="2800" spc="-30" dirty="0"/>
              <a:t>YOU?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595938" y="1892576"/>
            <a:ext cx="3893185" cy="429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0" spc="-10" dirty="0">
                <a:solidFill>
                  <a:srgbClr val="133E6A"/>
                </a:solidFill>
                <a:latin typeface="Calibri Light"/>
                <a:cs typeface="Calibri Light"/>
              </a:rPr>
              <a:t>Cost</a:t>
            </a:r>
            <a:r>
              <a:rPr sz="1600" b="0" spc="-55" dirty="0">
                <a:solidFill>
                  <a:srgbClr val="133E6A"/>
                </a:solidFill>
                <a:latin typeface="Calibri Light"/>
                <a:cs typeface="Calibri Light"/>
              </a:rPr>
              <a:t> </a:t>
            </a:r>
            <a:r>
              <a:rPr sz="1600" b="0" spc="-25" dirty="0">
                <a:solidFill>
                  <a:srgbClr val="133E6A"/>
                </a:solidFill>
                <a:latin typeface="Calibri Light"/>
                <a:cs typeface="Calibri Light"/>
              </a:rPr>
              <a:t>Effectiveness</a:t>
            </a:r>
            <a:endParaRPr sz="1600">
              <a:latin typeface="Calibri Light"/>
              <a:cs typeface="Calibri Light"/>
            </a:endParaRPr>
          </a:p>
          <a:p>
            <a:pPr marL="12700" marR="117475">
              <a:lnSpc>
                <a:spcPct val="100000"/>
              </a:lnSpc>
            </a:pPr>
            <a:r>
              <a:rPr sz="1600" b="0" spc="-10" dirty="0">
                <a:latin typeface="Calibri Light"/>
                <a:cs typeface="Calibri Light"/>
              </a:rPr>
              <a:t>Cooperative Digital </a:t>
            </a:r>
            <a:r>
              <a:rPr sz="1600" b="0" spc="-15" dirty="0">
                <a:latin typeface="Calibri Light"/>
                <a:cs typeface="Calibri Light"/>
              </a:rPr>
              <a:t>Marketing lowers </a:t>
            </a:r>
            <a:r>
              <a:rPr sz="1600" b="0" spc="-10" dirty="0">
                <a:latin typeface="Calibri Light"/>
                <a:cs typeface="Calibri Light"/>
              </a:rPr>
              <a:t>your  advertising </a:t>
            </a:r>
            <a:r>
              <a:rPr sz="1600" b="0" spc="-15" dirty="0">
                <a:latin typeface="Calibri Light"/>
                <a:cs typeface="Calibri Light"/>
              </a:rPr>
              <a:t>costs </a:t>
            </a:r>
            <a:r>
              <a:rPr sz="1600" b="0" spc="-5" dirty="0">
                <a:latin typeface="Calibri Light"/>
                <a:cs typeface="Calibri Light"/>
              </a:rPr>
              <a:t>as </a:t>
            </a:r>
            <a:r>
              <a:rPr sz="1600" b="0" spc="-15" dirty="0">
                <a:latin typeface="Calibri Light"/>
                <a:cs typeface="Calibri Light"/>
              </a:rPr>
              <a:t>you are </a:t>
            </a:r>
            <a:r>
              <a:rPr sz="1600" b="0" spc="-10" dirty="0">
                <a:latin typeface="Calibri Light"/>
                <a:cs typeface="Calibri Light"/>
              </a:rPr>
              <a:t>sharing </a:t>
            </a:r>
            <a:r>
              <a:rPr sz="1600" b="0" spc="-5" dirty="0">
                <a:latin typeface="Calibri Light"/>
                <a:cs typeface="Calibri Light"/>
              </a:rPr>
              <a:t>them with  </a:t>
            </a:r>
            <a:r>
              <a:rPr sz="1600" b="0" spc="-10" dirty="0">
                <a:latin typeface="Calibri Light"/>
                <a:cs typeface="Calibri Light"/>
              </a:rPr>
              <a:t>Oneida County</a:t>
            </a:r>
            <a:r>
              <a:rPr sz="1600" b="0" spc="55" dirty="0">
                <a:latin typeface="Calibri Light"/>
                <a:cs typeface="Calibri Light"/>
              </a:rPr>
              <a:t> </a:t>
            </a:r>
            <a:r>
              <a:rPr sz="1600" b="0" spc="-25" dirty="0">
                <a:latin typeface="Calibri Light"/>
                <a:cs typeface="Calibri Light"/>
              </a:rPr>
              <a:t>Tourism.</a:t>
            </a:r>
            <a:endParaRPr sz="16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1600" b="0" spc="-15" dirty="0">
                <a:solidFill>
                  <a:srgbClr val="133E6A"/>
                </a:solidFill>
                <a:latin typeface="Calibri Light"/>
                <a:cs typeface="Calibri Light"/>
              </a:rPr>
              <a:t>Exposure</a:t>
            </a:r>
            <a:endParaRPr sz="1600">
              <a:latin typeface="Calibri Light"/>
              <a:cs typeface="Calibri Light"/>
            </a:endParaRPr>
          </a:p>
          <a:p>
            <a:pPr marL="12700" marR="5080">
              <a:lnSpc>
                <a:spcPct val="100000"/>
              </a:lnSpc>
            </a:pPr>
            <a:r>
              <a:rPr sz="1600" b="0" spc="-5" dirty="0">
                <a:latin typeface="Calibri Light"/>
                <a:cs typeface="Calibri Light"/>
              </a:rPr>
              <a:t>As a </a:t>
            </a:r>
            <a:r>
              <a:rPr sz="1600" b="0" spc="-25" dirty="0">
                <a:latin typeface="Calibri Light"/>
                <a:cs typeface="Calibri Light"/>
              </a:rPr>
              <a:t>partner, </a:t>
            </a:r>
            <a:r>
              <a:rPr sz="1600" b="0" spc="-15" dirty="0">
                <a:latin typeface="Calibri Light"/>
                <a:cs typeface="Calibri Light"/>
              </a:rPr>
              <a:t>you </a:t>
            </a:r>
            <a:r>
              <a:rPr sz="1600" b="0" spc="-5" dirty="0">
                <a:latin typeface="Calibri Light"/>
                <a:cs typeface="Calibri Light"/>
              </a:rPr>
              <a:t>will </a:t>
            </a:r>
            <a:r>
              <a:rPr sz="1600" b="0" spc="-10" dirty="0">
                <a:latin typeface="Calibri Light"/>
                <a:cs typeface="Calibri Light"/>
              </a:rPr>
              <a:t>benefit </a:t>
            </a:r>
            <a:r>
              <a:rPr sz="1600" b="0" spc="-15" dirty="0">
                <a:latin typeface="Calibri Light"/>
                <a:cs typeface="Calibri Light"/>
              </a:rPr>
              <a:t>from </a:t>
            </a:r>
            <a:r>
              <a:rPr sz="1600" b="0" spc="-10" dirty="0">
                <a:latin typeface="Calibri Light"/>
                <a:cs typeface="Calibri Light"/>
              </a:rPr>
              <a:t>Oneida  County </a:t>
            </a:r>
            <a:r>
              <a:rPr sz="1600" b="0" spc="-35" dirty="0">
                <a:latin typeface="Calibri Light"/>
                <a:cs typeface="Calibri Light"/>
              </a:rPr>
              <a:t>Tourism’s </a:t>
            </a:r>
            <a:r>
              <a:rPr sz="1600" b="0" spc="-10" dirty="0">
                <a:latin typeface="Calibri Light"/>
                <a:cs typeface="Calibri Light"/>
              </a:rPr>
              <a:t>experience </a:t>
            </a:r>
            <a:r>
              <a:rPr sz="1600" b="0" spc="-5" dirty="0">
                <a:latin typeface="Calibri Light"/>
                <a:cs typeface="Calibri Light"/>
              </a:rPr>
              <a:t>in </a:t>
            </a:r>
            <a:r>
              <a:rPr sz="1600" b="0" spc="-10" dirty="0">
                <a:latin typeface="Calibri Light"/>
                <a:cs typeface="Calibri Light"/>
              </a:rPr>
              <a:t>Digital  Marketing, </a:t>
            </a:r>
            <a:r>
              <a:rPr sz="1600" b="0" spc="-5" dirty="0">
                <a:latin typeface="Calibri Light"/>
                <a:cs typeface="Calibri Light"/>
              </a:rPr>
              <a:t>which is </a:t>
            </a:r>
            <a:r>
              <a:rPr sz="1600" b="0" spc="-10" dirty="0">
                <a:latin typeface="Calibri Light"/>
                <a:cs typeface="Calibri Light"/>
              </a:rPr>
              <a:t>attracting new </a:t>
            </a:r>
            <a:r>
              <a:rPr sz="1600" b="0" spc="-5" dirty="0">
                <a:latin typeface="Calibri Light"/>
                <a:cs typeface="Calibri Light"/>
              </a:rPr>
              <a:t>and </a:t>
            </a:r>
            <a:r>
              <a:rPr sz="1600" b="0" spc="-15" dirty="0">
                <a:latin typeface="Calibri Light"/>
                <a:cs typeface="Calibri Light"/>
              </a:rPr>
              <a:t>relevant  </a:t>
            </a:r>
            <a:r>
              <a:rPr sz="1600" b="0" spc="-10" dirty="0">
                <a:latin typeface="Calibri Light"/>
                <a:cs typeface="Calibri Light"/>
              </a:rPr>
              <a:t>visitors to </a:t>
            </a:r>
            <a:r>
              <a:rPr sz="1600" b="0" spc="-5" dirty="0">
                <a:latin typeface="Calibri Light"/>
                <a:cs typeface="Calibri Light"/>
              </a:rPr>
              <a:t>the</a:t>
            </a:r>
            <a:r>
              <a:rPr sz="1600" b="0" spc="35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area.</a:t>
            </a:r>
            <a:endParaRPr sz="16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1600" b="0" spc="-20" dirty="0">
                <a:solidFill>
                  <a:srgbClr val="133E6A"/>
                </a:solidFill>
                <a:latin typeface="Calibri Light"/>
                <a:cs typeface="Calibri Light"/>
              </a:rPr>
              <a:t>Growth</a:t>
            </a:r>
            <a:r>
              <a:rPr sz="1600" b="0" spc="-70" dirty="0">
                <a:solidFill>
                  <a:srgbClr val="133E6A"/>
                </a:solidFill>
                <a:latin typeface="Calibri Light"/>
                <a:cs typeface="Calibri Light"/>
              </a:rPr>
              <a:t> </a:t>
            </a:r>
            <a:r>
              <a:rPr sz="1600" b="0" spc="-20" dirty="0">
                <a:solidFill>
                  <a:srgbClr val="133E6A"/>
                </a:solidFill>
                <a:latin typeface="Calibri Light"/>
                <a:cs typeface="Calibri Light"/>
              </a:rPr>
              <a:t>Potential</a:t>
            </a:r>
            <a:endParaRPr sz="1600">
              <a:latin typeface="Calibri Light"/>
              <a:cs typeface="Calibri Light"/>
            </a:endParaRPr>
          </a:p>
          <a:p>
            <a:pPr marL="12700" marR="149860">
              <a:lnSpc>
                <a:spcPct val="100000"/>
              </a:lnSpc>
            </a:pPr>
            <a:r>
              <a:rPr sz="1600" b="0" spc="-5" dirty="0">
                <a:latin typeface="Calibri Light"/>
                <a:cs typeface="Calibri Light"/>
              </a:rPr>
              <a:t>Use </a:t>
            </a:r>
            <a:r>
              <a:rPr sz="1600" b="0" spc="-15" dirty="0">
                <a:latin typeface="Calibri Light"/>
                <a:cs typeface="Calibri Light"/>
              </a:rPr>
              <a:t>effective </a:t>
            </a:r>
            <a:r>
              <a:rPr sz="1600" b="0" spc="-5" dirty="0">
                <a:latin typeface="Calibri Light"/>
                <a:cs typeface="Calibri Light"/>
              </a:rPr>
              <a:t>channels </a:t>
            </a:r>
            <a:r>
              <a:rPr sz="1600" b="0" spc="-15" dirty="0">
                <a:latin typeface="Calibri Light"/>
                <a:cs typeface="Calibri Light"/>
              </a:rPr>
              <a:t>for </a:t>
            </a:r>
            <a:r>
              <a:rPr sz="1600" b="0" spc="-10" dirty="0">
                <a:latin typeface="Calibri Light"/>
                <a:cs typeface="Calibri Light"/>
              </a:rPr>
              <a:t>your Digital  </a:t>
            </a:r>
            <a:r>
              <a:rPr sz="1600" b="0" spc="-15" dirty="0">
                <a:latin typeface="Calibri Light"/>
                <a:cs typeface="Calibri Light"/>
              </a:rPr>
              <a:t>Marketing program </a:t>
            </a:r>
            <a:r>
              <a:rPr sz="1600" b="0" spc="-5" dirty="0">
                <a:latin typeface="Calibri Light"/>
                <a:cs typeface="Calibri Light"/>
              </a:rPr>
              <a:t>and </a:t>
            </a:r>
            <a:r>
              <a:rPr sz="1600" b="0" spc="-15" dirty="0">
                <a:latin typeface="Calibri Light"/>
                <a:cs typeface="Calibri Light"/>
              </a:rPr>
              <a:t>maximize </a:t>
            </a:r>
            <a:r>
              <a:rPr sz="1600" b="0" spc="-10" dirty="0">
                <a:latin typeface="Calibri Light"/>
                <a:cs typeface="Calibri Light"/>
              </a:rPr>
              <a:t>your ROI by  building </a:t>
            </a:r>
            <a:r>
              <a:rPr sz="1600" b="0" spc="-15" dirty="0">
                <a:latin typeface="Calibri Light"/>
                <a:cs typeface="Calibri Light"/>
              </a:rPr>
              <a:t>exposure </a:t>
            </a:r>
            <a:r>
              <a:rPr sz="1600" b="0" spc="-10" dirty="0">
                <a:latin typeface="Calibri Light"/>
                <a:cs typeface="Calibri Light"/>
              </a:rPr>
              <a:t>to </a:t>
            </a:r>
            <a:r>
              <a:rPr sz="1600" b="0" spc="-15" dirty="0">
                <a:latin typeface="Calibri Light"/>
                <a:cs typeface="Calibri Light"/>
              </a:rPr>
              <a:t>relevant </a:t>
            </a:r>
            <a:r>
              <a:rPr sz="1600" b="0" spc="-5" dirty="0">
                <a:latin typeface="Calibri Light"/>
                <a:cs typeface="Calibri Light"/>
              </a:rPr>
              <a:t>audiences </a:t>
            </a:r>
            <a:r>
              <a:rPr sz="1600" b="0" spc="-10" dirty="0">
                <a:latin typeface="Calibri Light"/>
                <a:cs typeface="Calibri Light"/>
              </a:rPr>
              <a:t>and  extending your reach beyond your current  </a:t>
            </a:r>
            <a:r>
              <a:rPr sz="1600" b="0" spc="-15" dirty="0">
                <a:latin typeface="Calibri Light"/>
                <a:cs typeface="Calibri Light"/>
              </a:rPr>
              <a:t>marketing</a:t>
            </a:r>
            <a:r>
              <a:rPr sz="1600" b="0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capabilities.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57672" y="721868"/>
            <a:ext cx="5980163" cy="538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8631" y="6434898"/>
            <a:ext cx="246697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2000" b="1" dirty="0">
                <a:solidFill>
                  <a:srgbClr val="133E6A"/>
                </a:solidFill>
                <a:latin typeface="Calibri"/>
                <a:cs typeface="Calibri"/>
              </a:rPr>
              <a:t>Oneida </a:t>
            </a:r>
            <a:r>
              <a:rPr sz="2000" b="1" spc="-5" dirty="0">
                <a:solidFill>
                  <a:srgbClr val="133E6A"/>
                </a:solidFill>
                <a:latin typeface="Calibri"/>
                <a:cs typeface="Calibri"/>
              </a:rPr>
              <a:t>County</a:t>
            </a:r>
            <a:r>
              <a:rPr sz="2000" b="1" spc="-95" dirty="0">
                <a:solidFill>
                  <a:srgbClr val="133E6A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133E6A"/>
                </a:solidFill>
                <a:latin typeface="Calibri"/>
                <a:cs typeface="Calibri"/>
              </a:rPr>
              <a:t>Tourism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42404" y="0"/>
            <a:ext cx="5149850" cy="6858000"/>
          </a:xfrm>
          <a:custGeom>
            <a:avLst/>
            <a:gdLst/>
            <a:ahLst/>
            <a:cxnLst/>
            <a:rect l="l" t="t" r="r" b="b"/>
            <a:pathLst>
              <a:path w="5149850" h="6858000">
                <a:moveTo>
                  <a:pt x="0" y="6858000"/>
                </a:moveTo>
                <a:lnTo>
                  <a:pt x="5149608" y="6858000"/>
                </a:lnTo>
                <a:lnTo>
                  <a:pt x="514960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51242" y="2161794"/>
            <a:ext cx="3932554" cy="0"/>
          </a:xfrm>
          <a:custGeom>
            <a:avLst/>
            <a:gdLst/>
            <a:ahLst/>
            <a:cxnLst/>
            <a:rect l="l" t="t" r="r" b="b"/>
            <a:pathLst>
              <a:path w="3932554">
                <a:moveTo>
                  <a:pt x="0" y="0"/>
                </a:moveTo>
                <a:lnTo>
                  <a:pt x="3932237" y="0"/>
                </a:lnTo>
              </a:path>
            </a:pathLst>
          </a:custGeom>
          <a:ln w="38100">
            <a:solidFill>
              <a:srgbClr val="7E8F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65492" y="6282357"/>
            <a:ext cx="24923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33E6A"/>
                </a:solidFill>
                <a:latin typeface="Calibri"/>
                <a:cs typeface="Calibri"/>
              </a:rPr>
              <a:t>Oneida </a:t>
            </a:r>
            <a:r>
              <a:rPr sz="2000" b="1" spc="-5" dirty="0">
                <a:solidFill>
                  <a:srgbClr val="133E6A"/>
                </a:solidFill>
                <a:latin typeface="Calibri"/>
                <a:cs typeface="Calibri"/>
              </a:rPr>
              <a:t>County</a:t>
            </a:r>
            <a:r>
              <a:rPr sz="2000" b="1" spc="-90" dirty="0">
                <a:solidFill>
                  <a:srgbClr val="133E6A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133E6A"/>
                </a:solidFill>
                <a:latin typeface="Calibri"/>
                <a:cs typeface="Calibri"/>
              </a:rPr>
              <a:t>Tourism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9058" y="1156208"/>
            <a:ext cx="6751321" cy="462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38422" y="927608"/>
            <a:ext cx="259969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5" dirty="0"/>
              <a:t>WHO </a:t>
            </a:r>
            <a:r>
              <a:rPr sz="3600" dirty="0"/>
              <a:t>CAN  </a:t>
            </a:r>
            <a:r>
              <a:rPr sz="3600" spc="-240" dirty="0"/>
              <a:t>P</a:t>
            </a:r>
            <a:r>
              <a:rPr sz="3600" dirty="0"/>
              <a:t>A</a:t>
            </a:r>
            <a:r>
              <a:rPr sz="3600" spc="-35" dirty="0"/>
              <a:t>R</a:t>
            </a:r>
            <a:r>
              <a:rPr sz="3600" spc="5" dirty="0"/>
              <a:t>T</a:t>
            </a:r>
            <a:r>
              <a:rPr sz="3600" dirty="0"/>
              <a:t>ICI</a:t>
            </a:r>
            <a:r>
              <a:rPr sz="3600" spc="-240" dirty="0"/>
              <a:t>P</a:t>
            </a:r>
            <a:r>
              <a:rPr sz="3600" spc="-275" dirty="0"/>
              <a:t>A</a:t>
            </a:r>
            <a:r>
              <a:rPr sz="3600" spc="5" dirty="0"/>
              <a:t>T</a:t>
            </a:r>
            <a:r>
              <a:rPr sz="3600" spc="-5" dirty="0"/>
              <a:t>E</a:t>
            </a:r>
            <a:r>
              <a:rPr sz="3600" dirty="0"/>
              <a:t>?</a:t>
            </a:r>
            <a:endParaRPr sz="3600"/>
          </a:p>
        </p:txBody>
      </p:sp>
      <p:sp>
        <p:nvSpPr>
          <p:cNvPr id="8" name="object 8"/>
          <p:cNvSpPr txBox="1"/>
          <p:nvPr/>
        </p:nvSpPr>
        <p:spPr>
          <a:xfrm>
            <a:off x="7638422" y="2427597"/>
            <a:ext cx="3957320" cy="2398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Oneida County </a:t>
            </a:r>
            <a:r>
              <a:rPr sz="1600" spc="-25" dirty="0">
                <a:latin typeface="Calibri"/>
                <a:cs typeface="Calibri"/>
              </a:rPr>
              <a:t>Tourism </a:t>
            </a:r>
            <a:r>
              <a:rPr sz="1600" dirty="0">
                <a:latin typeface="Calibri"/>
                <a:cs typeface="Calibri"/>
              </a:rPr>
              <a:t>is </a:t>
            </a:r>
            <a:r>
              <a:rPr sz="1600" spc="-10" dirty="0">
                <a:latin typeface="Calibri"/>
                <a:cs typeface="Calibri"/>
              </a:rPr>
              <a:t>extending </a:t>
            </a:r>
            <a:r>
              <a:rPr sz="1600" spc="-5" dirty="0">
                <a:latin typeface="Calibri"/>
                <a:cs typeface="Calibri"/>
              </a:rPr>
              <a:t>the  opportunity </a:t>
            </a:r>
            <a:r>
              <a:rPr sz="1600" spc="-10" dirty="0">
                <a:latin typeface="Calibri"/>
                <a:cs typeface="Calibri"/>
              </a:rPr>
              <a:t>to </a:t>
            </a:r>
            <a:r>
              <a:rPr sz="1600" spc="-5" dirty="0">
                <a:latin typeface="Calibri"/>
                <a:cs typeface="Calibri"/>
              </a:rPr>
              <a:t>participate </a:t>
            </a:r>
            <a:r>
              <a:rPr sz="1600" dirty="0">
                <a:latin typeface="Calibri"/>
                <a:cs typeface="Calibri"/>
              </a:rPr>
              <a:t>in </a:t>
            </a:r>
            <a:r>
              <a:rPr sz="1600" spc="-10" dirty="0">
                <a:latin typeface="Calibri"/>
                <a:cs typeface="Calibri"/>
              </a:rPr>
              <a:t>the Cooperative  Digital Marketing </a:t>
            </a:r>
            <a:r>
              <a:rPr sz="1600" spc="-15" dirty="0">
                <a:latin typeface="Calibri"/>
                <a:cs typeface="Calibri"/>
              </a:rPr>
              <a:t>program </a:t>
            </a:r>
            <a:r>
              <a:rPr sz="1600" spc="-10" dirty="0">
                <a:latin typeface="Calibri"/>
                <a:cs typeface="Calibri"/>
              </a:rPr>
              <a:t>to Partners </a:t>
            </a:r>
            <a:r>
              <a:rPr sz="1600" spc="-5" dirty="0">
                <a:latin typeface="Calibri"/>
                <a:cs typeface="Calibri"/>
              </a:rPr>
              <a:t>who  meet </a:t>
            </a:r>
            <a:r>
              <a:rPr sz="1600" spc="-10" dirty="0">
                <a:latin typeface="Calibri"/>
                <a:cs typeface="Calibri"/>
              </a:rPr>
              <a:t>at </a:t>
            </a:r>
            <a:r>
              <a:rPr sz="1600" spc="-5" dirty="0">
                <a:latin typeface="Calibri"/>
                <a:cs typeface="Calibri"/>
              </a:rPr>
              <a:t>least one </a:t>
            </a:r>
            <a:r>
              <a:rPr sz="1600" dirty="0">
                <a:latin typeface="Calibri"/>
                <a:cs typeface="Calibri"/>
              </a:rPr>
              <a:t>or all </a:t>
            </a:r>
            <a:r>
              <a:rPr sz="1600" spc="-5" dirty="0">
                <a:latin typeface="Calibri"/>
                <a:cs typeface="Calibri"/>
              </a:rPr>
              <a:t>of the criteria </a:t>
            </a:r>
            <a:r>
              <a:rPr sz="1600" dirty="0">
                <a:latin typeface="Calibri"/>
                <a:cs typeface="Calibri"/>
              </a:rPr>
              <a:t>in </a:t>
            </a:r>
            <a:r>
              <a:rPr sz="1600" spc="-10" dirty="0">
                <a:latin typeface="Calibri"/>
                <a:cs typeface="Calibri"/>
              </a:rPr>
              <a:t>aiming  to </a:t>
            </a:r>
            <a:r>
              <a:rPr sz="1600" spc="-15" dirty="0">
                <a:latin typeface="Calibri"/>
                <a:cs typeface="Calibri"/>
              </a:rPr>
              <a:t>grow </a:t>
            </a:r>
            <a:r>
              <a:rPr sz="1600" spc="-5" dirty="0">
                <a:latin typeface="Calibri"/>
                <a:cs typeface="Calibri"/>
              </a:rPr>
              <a:t>tourism </a:t>
            </a:r>
            <a:r>
              <a:rPr sz="1600" dirty="0">
                <a:latin typeface="Calibri"/>
                <a:cs typeface="Calibri"/>
              </a:rPr>
              <a:t>in </a:t>
            </a:r>
            <a:r>
              <a:rPr sz="1600" spc="-5" dirty="0">
                <a:latin typeface="Calibri"/>
                <a:cs typeface="Calibri"/>
              </a:rPr>
              <a:t>Oneida County </a:t>
            </a:r>
            <a:r>
              <a:rPr sz="1600" spc="-10" dirty="0">
                <a:latin typeface="Calibri"/>
                <a:cs typeface="Calibri"/>
              </a:rPr>
              <a:t>focusing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on:</a:t>
            </a:r>
            <a:endParaRPr sz="1600">
              <a:latin typeface="Calibri"/>
              <a:cs typeface="Calibri"/>
            </a:endParaRPr>
          </a:p>
          <a:p>
            <a:pPr marL="469900" marR="2396490">
              <a:lnSpc>
                <a:spcPts val="3080"/>
              </a:lnSpc>
              <a:spcBef>
                <a:spcPts val="85"/>
              </a:spcBef>
            </a:pPr>
            <a:r>
              <a:rPr sz="1800" b="0" spc="-5" dirty="0">
                <a:solidFill>
                  <a:srgbClr val="133E6A"/>
                </a:solidFill>
                <a:latin typeface="Calibri Light"/>
                <a:cs typeface="Calibri Light"/>
              </a:rPr>
              <a:t>E</a:t>
            </a:r>
            <a:r>
              <a:rPr sz="1800" b="0" spc="-10" dirty="0">
                <a:solidFill>
                  <a:srgbClr val="133E6A"/>
                </a:solidFill>
                <a:latin typeface="Calibri Light"/>
                <a:cs typeface="Calibri Light"/>
              </a:rPr>
              <a:t>x</a:t>
            </a:r>
            <a:r>
              <a:rPr sz="1800" b="0" spc="-15" dirty="0">
                <a:solidFill>
                  <a:srgbClr val="133E6A"/>
                </a:solidFill>
                <a:latin typeface="Calibri Light"/>
                <a:cs typeface="Calibri Light"/>
              </a:rPr>
              <a:t>pe</a:t>
            </a:r>
            <a:r>
              <a:rPr sz="1800" b="0" spc="-10" dirty="0">
                <a:solidFill>
                  <a:srgbClr val="133E6A"/>
                </a:solidFill>
                <a:latin typeface="Calibri Light"/>
                <a:cs typeface="Calibri Light"/>
              </a:rPr>
              <a:t>r</a:t>
            </a:r>
            <a:r>
              <a:rPr sz="1800" b="0" spc="-5" dirty="0">
                <a:solidFill>
                  <a:srgbClr val="133E6A"/>
                </a:solidFill>
                <a:latin typeface="Calibri Light"/>
                <a:cs typeface="Calibri Light"/>
              </a:rPr>
              <a:t>i</a:t>
            </a:r>
            <a:r>
              <a:rPr sz="1800" b="0" spc="-15" dirty="0">
                <a:solidFill>
                  <a:srgbClr val="133E6A"/>
                </a:solidFill>
                <a:latin typeface="Calibri Light"/>
                <a:cs typeface="Calibri Light"/>
              </a:rPr>
              <a:t>e</a:t>
            </a:r>
            <a:r>
              <a:rPr sz="1800" b="0" spc="-25" dirty="0">
                <a:solidFill>
                  <a:srgbClr val="133E6A"/>
                </a:solidFill>
                <a:latin typeface="Calibri Light"/>
                <a:cs typeface="Calibri Light"/>
              </a:rPr>
              <a:t>nc</a:t>
            </a:r>
            <a:r>
              <a:rPr sz="1800" b="0" spc="-15" dirty="0">
                <a:solidFill>
                  <a:srgbClr val="133E6A"/>
                </a:solidFill>
                <a:latin typeface="Calibri Light"/>
                <a:cs typeface="Calibri Light"/>
              </a:rPr>
              <a:t>es  </a:t>
            </a:r>
            <a:r>
              <a:rPr sz="1800" b="0" spc="-25" dirty="0">
                <a:solidFill>
                  <a:srgbClr val="133E6A"/>
                </a:solidFill>
                <a:latin typeface="Calibri Light"/>
                <a:cs typeface="Calibri Light"/>
              </a:rPr>
              <a:t>Events</a:t>
            </a:r>
            <a:endParaRPr sz="1800">
              <a:latin typeface="Calibri Light"/>
              <a:cs typeface="Calibri Light"/>
            </a:endParaRPr>
          </a:p>
          <a:p>
            <a:pPr marL="469900">
              <a:lnSpc>
                <a:spcPct val="100000"/>
              </a:lnSpc>
              <a:spcBef>
                <a:spcPts val="680"/>
              </a:spcBef>
            </a:pPr>
            <a:r>
              <a:rPr sz="1800" b="0" spc="-20" dirty="0">
                <a:solidFill>
                  <a:srgbClr val="133E6A"/>
                </a:solidFill>
                <a:latin typeface="Calibri Light"/>
                <a:cs typeface="Calibri Light"/>
              </a:rPr>
              <a:t>Exhibitions</a:t>
            </a:r>
            <a:endParaRPr sz="1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35931" y="6358571"/>
            <a:ext cx="24923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33E6A"/>
                </a:solidFill>
                <a:latin typeface="Calibri"/>
                <a:cs typeface="Calibri"/>
              </a:rPr>
              <a:t>Oneida </a:t>
            </a:r>
            <a:r>
              <a:rPr sz="2000" b="1" spc="-5" dirty="0">
                <a:solidFill>
                  <a:srgbClr val="133E6A"/>
                </a:solidFill>
                <a:latin typeface="Calibri"/>
                <a:cs typeface="Calibri"/>
              </a:rPr>
              <a:t>County</a:t>
            </a:r>
            <a:r>
              <a:rPr sz="2000" b="1" spc="-90" dirty="0">
                <a:solidFill>
                  <a:srgbClr val="133E6A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133E6A"/>
                </a:solidFill>
                <a:latin typeface="Calibri"/>
                <a:cs typeface="Calibri"/>
              </a:rPr>
              <a:t>Tourism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336675"/>
          </a:xfrm>
          <a:custGeom>
            <a:avLst/>
            <a:gdLst/>
            <a:ahLst/>
            <a:cxnLst/>
            <a:rect l="l" t="t" r="r" b="b"/>
            <a:pathLst>
              <a:path w="12192000" h="1336675">
                <a:moveTo>
                  <a:pt x="0" y="1336548"/>
                </a:moveTo>
                <a:lnTo>
                  <a:pt x="12192000" y="1336548"/>
                </a:lnTo>
                <a:lnTo>
                  <a:pt x="12192000" y="0"/>
                </a:lnTo>
                <a:lnTo>
                  <a:pt x="0" y="0"/>
                </a:lnTo>
                <a:lnTo>
                  <a:pt x="0" y="13365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961" y="2306573"/>
            <a:ext cx="4999990" cy="22860"/>
          </a:xfrm>
          <a:custGeom>
            <a:avLst/>
            <a:gdLst/>
            <a:ahLst/>
            <a:cxnLst/>
            <a:rect l="l" t="t" r="r" b="b"/>
            <a:pathLst>
              <a:path w="4999990" h="22860">
                <a:moveTo>
                  <a:pt x="0" y="22428"/>
                </a:moveTo>
                <a:lnTo>
                  <a:pt x="4999837" y="0"/>
                </a:lnTo>
              </a:path>
            </a:pathLst>
          </a:custGeom>
          <a:ln w="38099">
            <a:solidFill>
              <a:srgbClr val="7E8F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1458" y="2291333"/>
            <a:ext cx="5021580" cy="22860"/>
          </a:xfrm>
          <a:custGeom>
            <a:avLst/>
            <a:gdLst/>
            <a:ahLst/>
            <a:cxnLst/>
            <a:rect l="l" t="t" r="r" b="b"/>
            <a:pathLst>
              <a:path w="5021580" h="22860">
                <a:moveTo>
                  <a:pt x="0" y="22428"/>
                </a:moveTo>
                <a:lnTo>
                  <a:pt x="5021376" y="0"/>
                </a:lnTo>
              </a:path>
            </a:pathLst>
          </a:custGeom>
          <a:ln w="38100">
            <a:solidFill>
              <a:srgbClr val="7E8F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6939" y="403725"/>
            <a:ext cx="93376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5" dirty="0"/>
              <a:t>DIGITAL </a:t>
            </a:r>
            <a:r>
              <a:rPr sz="3600" spc="-30" dirty="0"/>
              <a:t>COOPERATIVE </a:t>
            </a:r>
            <a:r>
              <a:rPr sz="3600" dirty="0"/>
              <a:t>MARKETING</a:t>
            </a:r>
            <a:r>
              <a:rPr sz="3600" spc="40" dirty="0"/>
              <a:t> </a:t>
            </a:r>
            <a:r>
              <a:rPr sz="3600" spc="-10" dirty="0"/>
              <a:t>INVESTMENT</a:t>
            </a:r>
            <a:endParaRPr sz="3600"/>
          </a:p>
        </p:txBody>
      </p:sp>
      <p:sp>
        <p:nvSpPr>
          <p:cNvPr id="7" name="object 7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0"/>
              </a:spcBef>
            </a:pPr>
            <a:r>
              <a:rPr spc="-15" dirty="0"/>
              <a:t>Partner</a:t>
            </a:r>
            <a:r>
              <a:rPr spc="45" dirty="0"/>
              <a:t> </a:t>
            </a:r>
            <a:r>
              <a:rPr spc="-20" dirty="0"/>
              <a:t>Investment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/>
          </a:p>
          <a:p>
            <a:pPr marL="12700" marR="5080">
              <a:lnSpc>
                <a:spcPct val="103200"/>
              </a:lnSpc>
            </a:pPr>
            <a:r>
              <a:rPr sz="3200" b="0" spc="-15" dirty="0">
                <a:solidFill>
                  <a:srgbClr val="000000"/>
                </a:solidFill>
                <a:latin typeface="Calibri Light"/>
                <a:cs typeface="Calibri Light"/>
              </a:rPr>
              <a:t>Each Partner’s required  </a:t>
            </a:r>
            <a:r>
              <a:rPr sz="3200" b="0" spc="-20" dirty="0">
                <a:solidFill>
                  <a:srgbClr val="000000"/>
                </a:solidFill>
                <a:latin typeface="Calibri Light"/>
                <a:cs typeface="Calibri Light"/>
              </a:rPr>
              <a:t>investment to </a:t>
            </a:r>
            <a:r>
              <a:rPr sz="3200" b="0" spc="-5" dirty="0">
                <a:solidFill>
                  <a:srgbClr val="000000"/>
                </a:solidFill>
                <a:latin typeface="Calibri Light"/>
                <a:cs typeface="Calibri Light"/>
              </a:rPr>
              <a:t>participate </a:t>
            </a:r>
            <a:r>
              <a:rPr sz="3200" b="0" dirty="0">
                <a:solidFill>
                  <a:srgbClr val="000000"/>
                </a:solidFill>
                <a:latin typeface="Calibri Light"/>
                <a:cs typeface="Calibri Light"/>
              </a:rPr>
              <a:t>in  the </a:t>
            </a:r>
            <a:r>
              <a:rPr sz="3200" b="0" spc="-15" dirty="0">
                <a:solidFill>
                  <a:srgbClr val="000000"/>
                </a:solidFill>
                <a:latin typeface="Calibri Light"/>
                <a:cs typeface="Calibri Light"/>
              </a:rPr>
              <a:t>Cooperative </a:t>
            </a:r>
            <a:r>
              <a:rPr sz="3200" b="0" spc="-10" dirty="0">
                <a:solidFill>
                  <a:srgbClr val="000000"/>
                </a:solidFill>
                <a:latin typeface="Calibri Light"/>
                <a:cs typeface="Calibri Light"/>
              </a:rPr>
              <a:t>Digital  </a:t>
            </a:r>
            <a:r>
              <a:rPr sz="3200" b="0" spc="-15" dirty="0">
                <a:solidFill>
                  <a:srgbClr val="000000"/>
                </a:solidFill>
                <a:latin typeface="Calibri Light"/>
                <a:cs typeface="Calibri Light"/>
              </a:rPr>
              <a:t>Marketing </a:t>
            </a:r>
            <a:r>
              <a:rPr sz="3200" b="0" spc="-20" dirty="0">
                <a:solidFill>
                  <a:srgbClr val="000000"/>
                </a:solidFill>
                <a:latin typeface="Calibri Light"/>
                <a:cs typeface="Calibri Light"/>
              </a:rPr>
              <a:t>program</a:t>
            </a:r>
            <a:r>
              <a:rPr sz="3200" b="0" spc="-3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Calibri Light"/>
                <a:cs typeface="Calibri Light"/>
              </a:rPr>
              <a:t>is:</a:t>
            </a:r>
            <a:endParaRPr sz="3200">
              <a:latin typeface="Calibri Light"/>
              <a:cs typeface="Calibri Light"/>
            </a:endParaRPr>
          </a:p>
          <a:p>
            <a:pPr marL="926465">
              <a:lnSpc>
                <a:spcPct val="100000"/>
              </a:lnSpc>
              <a:spcBef>
                <a:spcPts val="1080"/>
              </a:spcBef>
            </a:pPr>
            <a:r>
              <a:rPr sz="3600" b="0" spc="-30" dirty="0">
                <a:solidFill>
                  <a:srgbClr val="009900"/>
                </a:solidFill>
                <a:latin typeface="Calibri Light"/>
                <a:cs typeface="Calibri Light"/>
              </a:rPr>
              <a:t>$2,500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0"/>
              </a:spcBef>
            </a:pPr>
            <a:r>
              <a:rPr spc="-5" dirty="0"/>
              <a:t>Oneida </a:t>
            </a:r>
            <a:r>
              <a:rPr spc="-15" dirty="0"/>
              <a:t>County </a:t>
            </a:r>
            <a:r>
              <a:rPr spc="-35" dirty="0"/>
              <a:t>Tourism</a:t>
            </a:r>
            <a:r>
              <a:rPr spc="55" dirty="0"/>
              <a:t> </a:t>
            </a:r>
            <a:r>
              <a:rPr spc="-20" dirty="0"/>
              <a:t>Investment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/>
          </a:p>
          <a:p>
            <a:pPr marL="12700" marR="5080">
              <a:lnSpc>
                <a:spcPct val="100000"/>
              </a:lnSpc>
            </a:pPr>
            <a:r>
              <a:rPr sz="3200" b="0" spc="5" dirty="0">
                <a:solidFill>
                  <a:srgbClr val="000000"/>
                </a:solidFill>
                <a:latin typeface="Calibri Light"/>
                <a:cs typeface="Calibri Light"/>
              </a:rPr>
              <a:t>OCT </a:t>
            </a:r>
            <a:r>
              <a:rPr sz="3200" b="0" dirty="0">
                <a:solidFill>
                  <a:srgbClr val="000000"/>
                </a:solidFill>
                <a:latin typeface="Calibri Light"/>
                <a:cs typeface="Calibri Light"/>
              </a:rPr>
              <a:t>will </a:t>
            </a:r>
            <a:r>
              <a:rPr sz="3200" b="0" spc="-15" dirty="0">
                <a:solidFill>
                  <a:srgbClr val="000000"/>
                </a:solidFill>
                <a:latin typeface="Calibri Light"/>
                <a:cs typeface="Calibri Light"/>
              </a:rPr>
              <a:t>match </a:t>
            </a:r>
            <a:r>
              <a:rPr sz="3200" b="0" dirty="0">
                <a:solidFill>
                  <a:srgbClr val="000000"/>
                </a:solidFill>
                <a:latin typeface="Calibri Light"/>
                <a:cs typeface="Calibri Light"/>
              </a:rPr>
              <a:t>each  </a:t>
            </a:r>
            <a:r>
              <a:rPr sz="3200" b="0" spc="-15" dirty="0">
                <a:solidFill>
                  <a:srgbClr val="000000"/>
                </a:solidFill>
                <a:latin typeface="Calibri Light"/>
                <a:cs typeface="Calibri Light"/>
              </a:rPr>
              <a:t>Partner’s Cooperative </a:t>
            </a:r>
            <a:r>
              <a:rPr sz="3200" b="0" spc="-10" dirty="0">
                <a:solidFill>
                  <a:srgbClr val="000000"/>
                </a:solidFill>
                <a:latin typeface="Calibri Light"/>
                <a:cs typeface="Calibri Light"/>
              </a:rPr>
              <a:t>Digital  </a:t>
            </a:r>
            <a:r>
              <a:rPr sz="3200" b="0" spc="-15" dirty="0">
                <a:solidFill>
                  <a:srgbClr val="000000"/>
                </a:solidFill>
                <a:latin typeface="Calibri Light"/>
                <a:cs typeface="Calibri Light"/>
              </a:rPr>
              <a:t>Marketing </a:t>
            </a:r>
            <a:r>
              <a:rPr sz="3200" b="0" spc="-20" dirty="0">
                <a:solidFill>
                  <a:srgbClr val="000000"/>
                </a:solidFill>
                <a:latin typeface="Calibri Light"/>
                <a:cs typeface="Calibri Light"/>
              </a:rPr>
              <a:t>investment </a:t>
            </a:r>
            <a:r>
              <a:rPr sz="3200" b="0" spc="-5" dirty="0">
                <a:solidFill>
                  <a:srgbClr val="000000"/>
                </a:solidFill>
                <a:latin typeface="Calibri Light"/>
                <a:cs typeface="Calibri Light"/>
              </a:rPr>
              <a:t>dollar  </a:t>
            </a:r>
            <a:r>
              <a:rPr sz="3200" b="0" spc="-25" dirty="0">
                <a:solidFill>
                  <a:srgbClr val="000000"/>
                </a:solidFill>
                <a:latin typeface="Calibri Light"/>
                <a:cs typeface="Calibri Light"/>
              </a:rPr>
              <a:t>for</a:t>
            </a:r>
            <a:r>
              <a:rPr sz="3200" b="0" spc="-1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Calibri Light"/>
                <a:cs typeface="Calibri Light"/>
              </a:rPr>
              <a:t>dollar:</a:t>
            </a:r>
            <a:endParaRPr sz="3200">
              <a:latin typeface="Calibri Light"/>
              <a:cs typeface="Calibri Light"/>
            </a:endParaRPr>
          </a:p>
          <a:p>
            <a:pPr marL="926465">
              <a:lnSpc>
                <a:spcPct val="100000"/>
              </a:lnSpc>
              <a:spcBef>
                <a:spcPts val="969"/>
              </a:spcBef>
            </a:pPr>
            <a:r>
              <a:rPr sz="3600" b="0" spc="-25" dirty="0">
                <a:solidFill>
                  <a:srgbClr val="009900"/>
                </a:solidFill>
                <a:latin typeface="Calibri Light"/>
                <a:cs typeface="Calibri Light"/>
              </a:rPr>
              <a:t>$2,500 </a:t>
            </a:r>
            <a:r>
              <a:rPr sz="3600" b="0" spc="-15" dirty="0">
                <a:solidFill>
                  <a:srgbClr val="000000"/>
                </a:solidFill>
                <a:latin typeface="Calibri Light"/>
                <a:cs typeface="Calibri Light"/>
              </a:rPr>
              <a:t>max</a:t>
            </a:r>
            <a:r>
              <a:rPr sz="3600" b="0" spc="-8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600" b="0" spc="-20" dirty="0">
                <a:solidFill>
                  <a:srgbClr val="000000"/>
                </a:solidFill>
                <a:latin typeface="Calibri Light"/>
                <a:cs typeface="Calibri Light"/>
              </a:rPr>
              <a:t>match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75378" y="5930176"/>
            <a:ext cx="4210050" cy="207108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250" b="0" i="1" spc="-40" dirty="0">
                <a:latin typeface="Calibri Light"/>
                <a:cs typeface="Calibri Light"/>
              </a:rPr>
              <a:t>Oneida</a:t>
            </a:r>
            <a:r>
              <a:rPr sz="1250" b="0" i="1" spc="-15" dirty="0">
                <a:latin typeface="Calibri Light"/>
                <a:cs typeface="Calibri Light"/>
              </a:rPr>
              <a:t> </a:t>
            </a:r>
            <a:r>
              <a:rPr sz="1250" b="0" i="1" spc="-30" dirty="0">
                <a:latin typeface="Calibri Light"/>
                <a:cs typeface="Calibri Light"/>
              </a:rPr>
              <a:t>County</a:t>
            </a:r>
            <a:r>
              <a:rPr sz="1250" b="0" i="1" spc="-65" dirty="0">
                <a:latin typeface="Calibri Light"/>
                <a:cs typeface="Calibri Light"/>
              </a:rPr>
              <a:t> </a:t>
            </a:r>
            <a:r>
              <a:rPr sz="1250" b="0" i="1" spc="-45" dirty="0">
                <a:latin typeface="Calibri Light"/>
                <a:cs typeface="Calibri Light"/>
              </a:rPr>
              <a:t>Tourism</a:t>
            </a:r>
            <a:r>
              <a:rPr sz="1250" b="0" i="1" spc="-75" dirty="0">
                <a:latin typeface="Calibri Light"/>
                <a:cs typeface="Calibri Light"/>
              </a:rPr>
              <a:t> </a:t>
            </a:r>
            <a:r>
              <a:rPr sz="1250" b="0" i="1" spc="-25" dirty="0">
                <a:latin typeface="Calibri Light"/>
                <a:cs typeface="Calibri Light"/>
              </a:rPr>
              <a:t>has</a:t>
            </a:r>
            <a:r>
              <a:rPr sz="1250" b="0" i="1" spc="-60" dirty="0">
                <a:latin typeface="Calibri Light"/>
                <a:cs typeface="Calibri Light"/>
              </a:rPr>
              <a:t> </a:t>
            </a:r>
            <a:r>
              <a:rPr sz="1250" b="0" i="1" spc="-30" dirty="0">
                <a:latin typeface="Calibri Light"/>
                <a:cs typeface="Calibri Light"/>
              </a:rPr>
              <a:t>reserved</a:t>
            </a:r>
            <a:r>
              <a:rPr sz="1250" b="0" i="1" spc="-70" dirty="0">
                <a:latin typeface="Calibri Light"/>
                <a:cs typeface="Calibri Light"/>
              </a:rPr>
              <a:t> </a:t>
            </a:r>
            <a:r>
              <a:rPr sz="1250" b="0" i="1" spc="-30" dirty="0">
                <a:latin typeface="Calibri Light"/>
                <a:cs typeface="Calibri Light"/>
              </a:rPr>
              <a:t>match</a:t>
            </a:r>
            <a:r>
              <a:rPr sz="1250" b="0" i="1" spc="-75" dirty="0">
                <a:latin typeface="Calibri Light"/>
                <a:cs typeface="Calibri Light"/>
              </a:rPr>
              <a:t> </a:t>
            </a:r>
            <a:r>
              <a:rPr sz="1250" b="0" i="1" spc="-25" dirty="0">
                <a:latin typeface="Calibri Light"/>
                <a:cs typeface="Calibri Light"/>
              </a:rPr>
              <a:t>funds</a:t>
            </a:r>
            <a:r>
              <a:rPr sz="1250" b="0" i="1" spc="-70" dirty="0">
                <a:latin typeface="Calibri Light"/>
                <a:cs typeface="Calibri Light"/>
              </a:rPr>
              <a:t> </a:t>
            </a:r>
            <a:r>
              <a:rPr sz="1250" b="0" i="1" spc="-20" dirty="0">
                <a:latin typeface="Calibri Light"/>
                <a:cs typeface="Calibri Light"/>
              </a:rPr>
              <a:t>for</a:t>
            </a:r>
            <a:r>
              <a:rPr sz="1250" b="0" i="1" spc="-70" dirty="0">
                <a:latin typeface="Calibri Light"/>
                <a:cs typeface="Calibri Light"/>
              </a:rPr>
              <a:t> </a:t>
            </a:r>
            <a:r>
              <a:rPr sz="1250" b="0" i="1" spc="-20" dirty="0">
                <a:latin typeface="Calibri Light"/>
                <a:cs typeface="Calibri Light"/>
              </a:rPr>
              <a:t>up</a:t>
            </a:r>
            <a:r>
              <a:rPr sz="1250" b="0" i="1" spc="-50" dirty="0">
                <a:latin typeface="Calibri Light"/>
                <a:cs typeface="Calibri Light"/>
              </a:rPr>
              <a:t> </a:t>
            </a:r>
            <a:r>
              <a:rPr sz="1250" b="0" i="1" spc="-15" dirty="0">
                <a:latin typeface="Calibri Light"/>
                <a:cs typeface="Calibri Light"/>
              </a:rPr>
              <a:t>to</a:t>
            </a:r>
            <a:r>
              <a:rPr sz="1250" b="0" i="1" spc="-60" dirty="0">
                <a:latin typeface="Calibri Light"/>
                <a:cs typeface="Calibri Light"/>
              </a:rPr>
              <a:t> </a:t>
            </a:r>
            <a:r>
              <a:rPr lang="en-US" sz="1250" i="1" spc="-30" dirty="0">
                <a:latin typeface="Calibri Light"/>
                <a:cs typeface="Calibri Light"/>
              </a:rPr>
              <a:t>6</a:t>
            </a:r>
            <a:r>
              <a:rPr sz="1250" b="0" i="1" spc="-25" dirty="0">
                <a:latin typeface="Calibri Light"/>
                <a:cs typeface="Calibri Light"/>
              </a:rPr>
              <a:t> </a:t>
            </a:r>
            <a:r>
              <a:rPr sz="1250" b="0" i="1" spc="-30" dirty="0">
                <a:latin typeface="Calibri Light"/>
                <a:cs typeface="Calibri Light"/>
              </a:rPr>
              <a:t>partners.</a:t>
            </a:r>
            <a:endParaRPr sz="125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12" y="0"/>
            <a:ext cx="6223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70" dirty="0"/>
              <a:t>WHAT </a:t>
            </a:r>
            <a:r>
              <a:rPr sz="3600" spc="-15" dirty="0"/>
              <a:t>SERVICES </a:t>
            </a:r>
            <a:r>
              <a:rPr sz="3600" dirty="0"/>
              <a:t>ARE </a:t>
            </a:r>
            <a:r>
              <a:rPr sz="3600" spc="-15" dirty="0"/>
              <a:t>PROVIDED?</a:t>
            </a:r>
            <a:endParaRPr sz="36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2EBD957-72C2-40FE-A8BA-0D1945ABF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145851"/>
              </p:ext>
            </p:extLst>
          </p:nvPr>
        </p:nvGraphicFramePr>
        <p:xfrm>
          <a:off x="53266" y="609600"/>
          <a:ext cx="11605334" cy="5874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9687">
                  <a:extLst>
                    <a:ext uri="{9D8B030D-6E8A-4147-A177-3AD203B41FA5}">
                      <a16:colId xmlns:a16="http://schemas.microsoft.com/office/drawing/2014/main" val="3775915538"/>
                    </a:ext>
                  </a:extLst>
                </a:gridCol>
                <a:gridCol w="2825647">
                  <a:extLst>
                    <a:ext uri="{9D8B030D-6E8A-4147-A177-3AD203B41FA5}">
                      <a16:colId xmlns:a16="http://schemas.microsoft.com/office/drawing/2014/main" val="267618182"/>
                    </a:ext>
                  </a:extLst>
                </a:gridCol>
              </a:tblGrid>
              <a:tr h="372738">
                <a:tc>
                  <a:txBody>
                    <a:bodyPr/>
                    <a:lstStyle/>
                    <a:p>
                      <a:r>
                        <a:rPr lang="en-US" dirty="0"/>
                        <a:t>PROGRAM SERVCES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 PARTNERS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219522"/>
                  </a:ext>
                </a:extLst>
              </a:tr>
              <a:tr h="377914">
                <a:tc>
                  <a:txBody>
                    <a:bodyPr/>
                    <a:lstStyle/>
                    <a:p>
                      <a:r>
                        <a:rPr lang="en-US" dirty="0"/>
                        <a:t>Marketing Plan &amp; Proposal Outline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✔️</a:t>
                      </a:r>
                    </a:p>
                  </a:txBody>
                  <a:tcPr marL="78867" marR="78867" marT="39434" marB="39434"/>
                </a:tc>
                <a:extLst>
                  <a:ext uri="{0D108BD9-81ED-4DB2-BD59-A6C34878D82A}">
                    <a16:rowId xmlns:a16="http://schemas.microsoft.com/office/drawing/2014/main" val="3330306127"/>
                  </a:ext>
                </a:extLst>
              </a:tr>
              <a:tr h="377914">
                <a:tc>
                  <a:txBody>
                    <a:bodyPr/>
                    <a:lstStyle/>
                    <a:p>
                      <a:r>
                        <a:rPr lang="en-US" dirty="0"/>
                        <a:t>Plan &amp; Proposal Review with C &amp; </a:t>
                      </a:r>
                      <a:r>
                        <a:rPr lang="en-US"/>
                        <a:t>D Advertising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✔️</a:t>
                      </a:r>
                    </a:p>
                  </a:txBody>
                  <a:tcPr marL="78867" marR="78867" marT="39434" marB="39434"/>
                </a:tc>
                <a:extLst>
                  <a:ext uri="{0D108BD9-81ED-4DB2-BD59-A6C34878D82A}">
                    <a16:rowId xmlns:a16="http://schemas.microsoft.com/office/drawing/2014/main" val="620909461"/>
                  </a:ext>
                </a:extLst>
              </a:tr>
              <a:tr h="377914">
                <a:tc>
                  <a:txBody>
                    <a:bodyPr/>
                    <a:lstStyle/>
                    <a:p>
                      <a:r>
                        <a:rPr lang="en-US" dirty="0"/>
                        <a:t>Google Analytics Setup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✔️</a:t>
                      </a:r>
                    </a:p>
                  </a:txBody>
                  <a:tcPr marL="78867" marR="78867" marT="39434" marB="39434"/>
                </a:tc>
                <a:extLst>
                  <a:ext uri="{0D108BD9-81ED-4DB2-BD59-A6C34878D82A}">
                    <a16:rowId xmlns:a16="http://schemas.microsoft.com/office/drawing/2014/main" val="4225090654"/>
                  </a:ext>
                </a:extLst>
              </a:tr>
              <a:tr h="377914">
                <a:tc>
                  <a:txBody>
                    <a:bodyPr/>
                    <a:lstStyle/>
                    <a:p>
                      <a:r>
                        <a:rPr lang="en-US" dirty="0"/>
                        <a:t>Digital / Social Set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✔️</a:t>
                      </a:r>
                    </a:p>
                  </a:txBody>
                  <a:tcPr marL="78867" marR="78867" marT="39434" marB="39434"/>
                </a:tc>
                <a:extLst>
                  <a:ext uri="{0D108BD9-81ED-4DB2-BD59-A6C34878D82A}">
                    <a16:rowId xmlns:a16="http://schemas.microsoft.com/office/drawing/2014/main" val="267266681"/>
                  </a:ext>
                </a:extLst>
              </a:tr>
              <a:tr h="393244">
                <a:tc>
                  <a:txBody>
                    <a:bodyPr/>
                    <a:lstStyle/>
                    <a:p>
                      <a:r>
                        <a:rPr lang="en-US" dirty="0"/>
                        <a:t>One (1) Round of Ad Revisions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✔️</a:t>
                      </a:r>
                    </a:p>
                  </a:txBody>
                  <a:tcPr marL="78867" marR="78867" marT="39434" marB="39434"/>
                </a:tc>
                <a:extLst>
                  <a:ext uri="{0D108BD9-81ED-4DB2-BD59-A6C34878D82A}">
                    <a16:rowId xmlns:a16="http://schemas.microsoft.com/office/drawing/2014/main" val="3593160763"/>
                  </a:ext>
                </a:extLst>
              </a:tr>
              <a:tr h="617167">
                <a:tc>
                  <a:txBody>
                    <a:bodyPr/>
                    <a:lstStyle/>
                    <a:p>
                      <a:r>
                        <a:rPr lang="en-US" dirty="0"/>
                        <a:t>Four (4) months of Ad Management</a:t>
                      </a:r>
                    </a:p>
                    <a:p>
                      <a:r>
                        <a:rPr lang="en-US" i="1" dirty="0"/>
                        <a:t>Budget Monitoring &amp; Adjustment, Ad Copy Editing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✔️</a:t>
                      </a:r>
                    </a:p>
                  </a:txBody>
                  <a:tcPr marL="78867" marR="78867" marT="39434" marB="39434"/>
                </a:tc>
                <a:extLst>
                  <a:ext uri="{0D108BD9-81ED-4DB2-BD59-A6C34878D82A}">
                    <a16:rowId xmlns:a16="http://schemas.microsoft.com/office/drawing/2014/main" val="162876581"/>
                  </a:ext>
                </a:extLst>
              </a:tr>
              <a:tr h="617167">
                <a:tc>
                  <a:txBody>
                    <a:bodyPr/>
                    <a:lstStyle/>
                    <a:p>
                      <a:r>
                        <a:rPr lang="en-US" dirty="0"/>
                        <a:t>Reputation Management </a:t>
                      </a:r>
                    </a:p>
                    <a:p>
                      <a:r>
                        <a:rPr lang="en-US" dirty="0"/>
                        <a:t>Responding to Questions, Liking Comments, </a:t>
                      </a:r>
                      <a:r>
                        <a:rPr lang="en-US" dirty="0" err="1"/>
                        <a:t>etc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✔️</a:t>
                      </a:r>
                    </a:p>
                  </a:txBody>
                  <a:tcPr marL="78867" marR="78867" marT="39434" marB="39434"/>
                </a:tc>
                <a:extLst>
                  <a:ext uri="{0D108BD9-81ED-4DB2-BD59-A6C34878D82A}">
                    <a16:rowId xmlns:a16="http://schemas.microsoft.com/office/drawing/2014/main" val="2933099946"/>
                  </a:ext>
                </a:extLst>
              </a:tr>
              <a:tr h="377914">
                <a:tc>
                  <a:txBody>
                    <a:bodyPr/>
                    <a:lstStyle/>
                    <a:p>
                      <a:r>
                        <a:rPr lang="en-US" dirty="0"/>
                        <a:t>One (1) Promoted Blog Post featured On OneidaCountyTourism.com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✔️</a:t>
                      </a:r>
                    </a:p>
                  </a:txBody>
                  <a:tcPr marL="78867" marR="78867" marT="39434" marB="39434"/>
                </a:tc>
                <a:extLst>
                  <a:ext uri="{0D108BD9-81ED-4DB2-BD59-A6C34878D82A}">
                    <a16:rowId xmlns:a16="http://schemas.microsoft.com/office/drawing/2014/main" val="1775006888"/>
                  </a:ext>
                </a:extLst>
              </a:tr>
              <a:tr h="377914">
                <a:tc>
                  <a:txBody>
                    <a:bodyPr/>
                    <a:lstStyle/>
                    <a:p>
                      <a:r>
                        <a:rPr lang="en-US" dirty="0"/>
                        <a:t>Featured in </a:t>
                      </a:r>
                      <a:r>
                        <a:rPr lang="en-US" dirty="0" err="1"/>
                        <a:t>CrowdRiff</a:t>
                      </a:r>
                      <a:r>
                        <a:rPr lang="en-US" dirty="0"/>
                        <a:t> Promotional Galleries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✔️</a:t>
                      </a:r>
                    </a:p>
                  </a:txBody>
                  <a:tcPr marL="78867" marR="78867" marT="39434" marB="39434"/>
                </a:tc>
                <a:extLst>
                  <a:ext uri="{0D108BD9-81ED-4DB2-BD59-A6C34878D82A}">
                    <a16:rowId xmlns:a16="http://schemas.microsoft.com/office/drawing/2014/main" val="4202815042"/>
                  </a:ext>
                </a:extLst>
              </a:tr>
              <a:tr h="377914">
                <a:tc>
                  <a:txBody>
                    <a:bodyPr/>
                    <a:lstStyle/>
                    <a:p>
                      <a:r>
                        <a:rPr lang="en-US" dirty="0"/>
                        <a:t>Final Cooperative Digital Marketing Program Report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✔️</a:t>
                      </a:r>
                    </a:p>
                  </a:txBody>
                  <a:tcPr marL="78867" marR="78867" marT="39434" marB="3943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230745"/>
                  </a:ext>
                </a:extLst>
              </a:tr>
              <a:tr h="335090">
                <a:tc>
                  <a:txBody>
                    <a:bodyPr/>
                    <a:lstStyle/>
                    <a:p>
                      <a:r>
                        <a:rPr lang="en-US" b="1" dirty="0"/>
                        <a:t>Partner Investment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$2,500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4785502"/>
                  </a:ext>
                </a:extLst>
              </a:tr>
              <a:tr h="152210">
                <a:tc>
                  <a:txBody>
                    <a:bodyPr/>
                    <a:lstStyle/>
                    <a:p>
                      <a:r>
                        <a:rPr lang="en-US" b="1" dirty="0"/>
                        <a:t>Oneida County Tourism Investment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$2,500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3895222"/>
                  </a:ext>
                </a:extLst>
              </a:tr>
              <a:tr h="451028">
                <a:tc>
                  <a:txBody>
                    <a:bodyPr/>
                    <a:lstStyle/>
                    <a:p>
                      <a:r>
                        <a:rPr lang="en-US" b="1" dirty="0"/>
                        <a:t>Total Program Budget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$5,000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86484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8631" y="6434898"/>
            <a:ext cx="246697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2000" b="1" dirty="0">
                <a:solidFill>
                  <a:srgbClr val="133E6A"/>
                </a:solidFill>
                <a:latin typeface="Calibri"/>
                <a:cs typeface="Calibri"/>
              </a:rPr>
              <a:t>Oneida </a:t>
            </a:r>
            <a:r>
              <a:rPr sz="2000" b="1" spc="-5" dirty="0">
                <a:solidFill>
                  <a:srgbClr val="133E6A"/>
                </a:solidFill>
                <a:latin typeface="Calibri"/>
                <a:cs typeface="Calibri"/>
              </a:rPr>
              <a:t>County</a:t>
            </a:r>
            <a:r>
              <a:rPr sz="2000" b="1" spc="-95" dirty="0">
                <a:solidFill>
                  <a:srgbClr val="133E6A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133E6A"/>
                </a:solidFill>
                <a:latin typeface="Calibri"/>
                <a:cs typeface="Calibri"/>
              </a:rPr>
              <a:t>Tourism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855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45402" y="3736085"/>
            <a:ext cx="4709795" cy="0"/>
          </a:xfrm>
          <a:custGeom>
            <a:avLst/>
            <a:gdLst/>
            <a:ahLst/>
            <a:cxnLst/>
            <a:rect l="l" t="t" r="r" b="b"/>
            <a:pathLst>
              <a:path w="4709795">
                <a:moveTo>
                  <a:pt x="0" y="0"/>
                </a:moveTo>
                <a:lnTo>
                  <a:pt x="4709312" y="0"/>
                </a:lnTo>
              </a:path>
            </a:pathLst>
          </a:custGeom>
          <a:ln w="38100">
            <a:solidFill>
              <a:srgbClr val="7E8F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5417820" marR="5080">
              <a:lnSpc>
                <a:spcPts val="5180"/>
              </a:lnSpc>
              <a:spcBef>
                <a:spcPts val="755"/>
              </a:spcBef>
            </a:pPr>
            <a:r>
              <a:rPr spc="-70" dirty="0"/>
              <a:t>TO </a:t>
            </a:r>
            <a:r>
              <a:rPr spc="-105" dirty="0"/>
              <a:t>PARTICIPATE  </a:t>
            </a:r>
            <a:r>
              <a:rPr spc="-70" dirty="0"/>
              <a:t>CONTACT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96061" y="3820390"/>
            <a:ext cx="4079875" cy="1791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133E6A"/>
                </a:solidFill>
                <a:latin typeface="Calibri Light"/>
                <a:cs typeface="Calibri Light"/>
              </a:rPr>
              <a:t>Oneida </a:t>
            </a:r>
            <a:r>
              <a:rPr sz="2400" b="0" spc="-10" dirty="0">
                <a:solidFill>
                  <a:srgbClr val="133E6A"/>
                </a:solidFill>
                <a:latin typeface="Calibri Light"/>
                <a:cs typeface="Calibri Light"/>
              </a:rPr>
              <a:t>County</a:t>
            </a:r>
            <a:r>
              <a:rPr sz="2400" b="0" dirty="0">
                <a:solidFill>
                  <a:srgbClr val="133E6A"/>
                </a:solidFill>
                <a:latin typeface="Calibri Light"/>
                <a:cs typeface="Calibri Light"/>
              </a:rPr>
              <a:t> </a:t>
            </a:r>
            <a:r>
              <a:rPr sz="2400" b="0" spc="-35" dirty="0">
                <a:solidFill>
                  <a:srgbClr val="133E6A"/>
                </a:solidFill>
                <a:latin typeface="Calibri Light"/>
                <a:cs typeface="Calibri Light"/>
              </a:rPr>
              <a:t>Tourism</a:t>
            </a:r>
            <a:endParaRPr sz="2400">
              <a:latin typeface="Calibri Light"/>
              <a:cs typeface="Calibri Light"/>
            </a:endParaRPr>
          </a:p>
          <a:p>
            <a:pPr marL="485775" marR="1849120">
              <a:lnSpc>
                <a:spcPct val="159600"/>
              </a:lnSpc>
              <a:spcBef>
                <a:spcPts val="560"/>
              </a:spcBef>
            </a:pPr>
            <a:r>
              <a:rPr sz="1800" b="0" spc="95" dirty="0">
                <a:solidFill>
                  <a:srgbClr val="133E6A"/>
                </a:solidFill>
                <a:latin typeface="Calibri Light"/>
                <a:cs typeface="Calibri Light"/>
              </a:rPr>
              <a:t>KELLY </a:t>
            </a:r>
            <a:r>
              <a:rPr sz="1800" b="0" spc="130" dirty="0">
                <a:solidFill>
                  <a:srgbClr val="133E6A"/>
                </a:solidFill>
                <a:latin typeface="Calibri Light"/>
                <a:cs typeface="Calibri Light"/>
              </a:rPr>
              <a:t>BLAZOSKY  </a:t>
            </a:r>
            <a:r>
              <a:rPr sz="1800" b="0" spc="114" dirty="0">
                <a:solidFill>
                  <a:srgbClr val="133E6A"/>
                </a:solidFill>
                <a:latin typeface="Calibri Light"/>
                <a:cs typeface="Calibri Light"/>
              </a:rPr>
              <a:t>315-</a:t>
            </a:r>
            <a:r>
              <a:rPr sz="1800" b="0" spc="-265" dirty="0">
                <a:solidFill>
                  <a:srgbClr val="133E6A"/>
                </a:solidFill>
                <a:latin typeface="Calibri Light"/>
                <a:cs typeface="Calibri Light"/>
              </a:rPr>
              <a:t> </a:t>
            </a:r>
            <a:r>
              <a:rPr sz="1800" b="0" spc="130" dirty="0">
                <a:solidFill>
                  <a:srgbClr val="133E6A"/>
                </a:solidFill>
                <a:latin typeface="Calibri Light"/>
                <a:cs typeface="Calibri Light"/>
              </a:rPr>
              <a:t>724-7221</a:t>
            </a:r>
            <a:endParaRPr sz="1800">
              <a:latin typeface="Calibri Light"/>
              <a:cs typeface="Calibri Light"/>
            </a:endParaRPr>
          </a:p>
          <a:p>
            <a:pPr marL="485775">
              <a:lnSpc>
                <a:spcPct val="100000"/>
              </a:lnSpc>
              <a:spcBef>
                <a:spcPts val="1405"/>
              </a:spcBef>
            </a:pPr>
            <a:r>
              <a:rPr sz="1800" b="0" spc="135" dirty="0">
                <a:solidFill>
                  <a:srgbClr val="133E6A"/>
                </a:solidFill>
                <a:latin typeface="Calibri Light"/>
                <a:cs typeface="Calibri Light"/>
              </a:rPr>
              <a:t>Kelly@oneidacountytourism.com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159752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18490" y="4500920"/>
            <a:ext cx="193203" cy="187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42641" y="4901557"/>
            <a:ext cx="144902" cy="242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94341" y="5419691"/>
            <a:ext cx="241504" cy="1545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3832</TotalTime>
  <Words>335</Words>
  <Application>Microsoft Office PowerPoint</Application>
  <PresentationFormat>Widescreen</PresentationFormat>
  <Paragraphs>64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Calibri Light</vt:lpstr>
      <vt:lpstr>Office Theme</vt:lpstr>
      <vt:lpstr>2023  DIGITAL  COOPERATIVE MARKETING PROGRAM </vt:lpstr>
      <vt:lpstr>WHAT’S IN IT FOR YOU?</vt:lpstr>
      <vt:lpstr>WHO CAN  PARTICIPATE?</vt:lpstr>
      <vt:lpstr>DIGITAL COOPERATIVE MARKETING INVESTMENT</vt:lpstr>
      <vt:lpstr>WHAT SERVICES ARE PROVIDED?</vt:lpstr>
      <vt:lpstr>TO PARTICIPATE  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DIGITAL  COOPERATIVE  MARKETING</dc:title>
  <dc:creator>Jennifer Brillante</dc:creator>
  <cp:lastModifiedBy>Jenn Beach Brillante</cp:lastModifiedBy>
  <cp:revision>8</cp:revision>
  <dcterms:created xsi:type="dcterms:W3CDTF">2021-01-15T21:56:12Z</dcterms:created>
  <dcterms:modified xsi:type="dcterms:W3CDTF">2023-05-31T14:43:18Z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2020-03-09T00:00:00Z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2021-01-15T00:00:00Z</vt:filetime>
  </property>
</Properties>
</file>